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ileron" panose="020B0604020202020204" charset="0"/>
      <p:regular r:id="rId11"/>
    </p:embeddedFont>
    <p:embeddedFont>
      <p:font typeface="Aileron Bold" panose="020B0604020202020204" charset="0"/>
      <p:regular r:id="rId12"/>
    </p:embeddedFont>
    <p:embeddedFont>
      <p:font typeface="Aileron Heavy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Bold" panose="02000000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4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5.sv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jpeg"/><Relationship Id="rId7" Type="http://schemas.openxmlformats.org/officeDocument/2006/relationships/image" Target="../media/image5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5298" y="1300060"/>
            <a:ext cx="1350174" cy="0"/>
          </a:xfrm>
          <a:prstGeom prst="line">
            <a:avLst/>
          </a:prstGeom>
          <a:ln w="38100" cap="flat">
            <a:solidFill>
              <a:srgbClr val="D00D1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533196" cy="53319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724" y="1074724"/>
            <a:ext cx="441148" cy="44114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08754" y="1108754"/>
            <a:ext cx="373089" cy="37308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8448" y="1148448"/>
            <a:ext cx="293699" cy="2936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058400" y="0"/>
            <a:ext cx="8229600" cy="10287000"/>
          </a:xfrm>
          <a:custGeom>
            <a:avLst/>
            <a:gdLst/>
            <a:ahLst/>
            <a:cxnLst/>
            <a:rect l="l" t="t" r="r" b="b"/>
            <a:pathLst>
              <a:path w="8229600" h="102870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37" b="-1503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9215382" y="0"/>
            <a:ext cx="1686037" cy="2192003"/>
            <a:chOff x="0" y="0"/>
            <a:chExt cx="1522839" cy="19798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2839" cy="1979831"/>
            </a:xfrm>
            <a:custGeom>
              <a:avLst/>
              <a:gdLst/>
              <a:ahLst/>
              <a:cxnLst/>
              <a:rect l="l" t="t" r="r" b="b"/>
              <a:pathLst>
                <a:path w="1522839" h="1979831">
                  <a:moveTo>
                    <a:pt x="0" y="0"/>
                  </a:moveTo>
                  <a:lnTo>
                    <a:pt x="1522839" y="0"/>
                  </a:lnTo>
                  <a:lnTo>
                    <a:pt x="1522839" y="1979831"/>
                  </a:lnTo>
                  <a:lnTo>
                    <a:pt x="0" y="1979831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68247" y="4291272"/>
            <a:ext cx="599122" cy="599122"/>
          </a:xfrm>
          <a:custGeom>
            <a:avLst/>
            <a:gdLst/>
            <a:ahLst/>
            <a:cxnLst/>
            <a:rect l="l" t="t" r="r" b="b"/>
            <a:pathLst>
              <a:path w="599122" h="599122">
                <a:moveTo>
                  <a:pt x="0" y="0"/>
                </a:moveTo>
                <a:lnTo>
                  <a:pt x="599122" y="0"/>
                </a:lnTo>
                <a:lnTo>
                  <a:pt x="599122" y="599122"/>
                </a:lnTo>
                <a:lnTo>
                  <a:pt x="0" y="599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15046" y="4376296"/>
            <a:ext cx="730457" cy="803805"/>
          </a:xfrm>
          <a:custGeom>
            <a:avLst/>
            <a:gdLst/>
            <a:ahLst/>
            <a:cxnLst/>
            <a:rect l="l" t="t" r="r" b="b"/>
            <a:pathLst>
              <a:path w="730457" h="803805">
                <a:moveTo>
                  <a:pt x="0" y="0"/>
                </a:moveTo>
                <a:lnTo>
                  <a:pt x="730458" y="0"/>
                </a:lnTo>
                <a:lnTo>
                  <a:pt x="730458" y="803804"/>
                </a:lnTo>
                <a:lnTo>
                  <a:pt x="0" y="803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560338" y="4893397"/>
            <a:ext cx="7277679" cy="161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2"/>
              </a:lnSpc>
            </a:pPr>
            <a:r>
              <a:rPr lang="en-US" sz="3065" spc="61">
                <a:solidFill>
                  <a:srgbClr val="000000"/>
                </a:solidFill>
                <a:latin typeface="Roboto"/>
              </a:rPr>
              <a:t>HARSHAVARDHAN BANDARU</a:t>
            </a:r>
          </a:p>
          <a:p>
            <a:pPr>
              <a:lnSpc>
                <a:spcPts val="4292"/>
              </a:lnSpc>
            </a:pPr>
            <a:r>
              <a:rPr lang="en-US" sz="3065" spc="61">
                <a:solidFill>
                  <a:srgbClr val="000000"/>
                </a:solidFill>
                <a:latin typeface="Roboto"/>
              </a:rPr>
              <a:t>RAJVI MANDAVIA</a:t>
            </a:r>
          </a:p>
          <a:p>
            <a:pPr>
              <a:lnSpc>
                <a:spcPts val="4292"/>
              </a:lnSpc>
            </a:pPr>
            <a:r>
              <a:rPr lang="en-US" sz="3065" spc="61">
                <a:solidFill>
                  <a:srgbClr val="000000"/>
                </a:solidFill>
                <a:latin typeface="Roboto"/>
              </a:rPr>
              <a:t>SAHIL PHALE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252560"/>
            <a:ext cx="7123220" cy="1066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30"/>
              </a:lnSpc>
            </a:pPr>
            <a:r>
              <a:rPr lang="en-US" sz="7000">
                <a:solidFill>
                  <a:srgbClr val="000000"/>
                </a:solidFill>
                <a:latin typeface="Aileron Heavy"/>
              </a:rPr>
              <a:t>CAR CONNECT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8754" y="3366351"/>
            <a:ext cx="9170605" cy="58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2"/>
              </a:lnSpc>
            </a:pPr>
            <a:r>
              <a:rPr lang="en-US" sz="3800">
                <a:solidFill>
                  <a:srgbClr val="D00D11"/>
                </a:solidFill>
                <a:latin typeface="Aileron Heavy"/>
              </a:rPr>
              <a:t>CAR RETAIL MANAGEMENT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60338" y="6760232"/>
            <a:ext cx="4434157" cy="510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3"/>
              </a:lnSpc>
            </a:pPr>
            <a:r>
              <a:rPr lang="en-US" sz="2952" spc="168">
                <a:solidFill>
                  <a:srgbClr val="D00D11"/>
                </a:solidFill>
                <a:latin typeface="Roboto Bold"/>
              </a:rPr>
              <a:t>ISE-519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60338" y="4300096"/>
            <a:ext cx="3833633" cy="62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7"/>
              </a:lnSpc>
            </a:pPr>
            <a:r>
              <a:rPr lang="en-US" sz="3633" spc="72">
                <a:solidFill>
                  <a:srgbClr val="000000"/>
                </a:solidFill>
                <a:latin typeface="Roboto Bold"/>
              </a:rPr>
              <a:t>TEAM 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654" y="8810323"/>
            <a:ext cx="1451429" cy="423334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857606" y="4935892"/>
            <a:ext cx="712760" cy="712760"/>
          </a:xfrm>
          <a:custGeom>
            <a:avLst/>
            <a:gdLst/>
            <a:ahLst/>
            <a:cxnLst/>
            <a:rect l="l" t="t" r="r" b="b"/>
            <a:pathLst>
              <a:path w="712760" h="712760">
                <a:moveTo>
                  <a:pt x="0" y="0"/>
                </a:moveTo>
                <a:lnTo>
                  <a:pt x="712760" y="0"/>
                </a:lnTo>
                <a:lnTo>
                  <a:pt x="712760" y="712760"/>
                </a:lnTo>
                <a:lnTo>
                  <a:pt x="0" y="712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857606" y="2832482"/>
            <a:ext cx="712760" cy="712760"/>
          </a:xfrm>
          <a:custGeom>
            <a:avLst/>
            <a:gdLst/>
            <a:ahLst/>
            <a:cxnLst/>
            <a:rect l="l" t="t" r="r" b="b"/>
            <a:pathLst>
              <a:path w="712760" h="712760">
                <a:moveTo>
                  <a:pt x="0" y="0"/>
                </a:moveTo>
                <a:lnTo>
                  <a:pt x="712760" y="0"/>
                </a:lnTo>
                <a:lnTo>
                  <a:pt x="712760" y="712760"/>
                </a:lnTo>
                <a:lnTo>
                  <a:pt x="0" y="712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857606" y="786222"/>
            <a:ext cx="712760" cy="712760"/>
          </a:xfrm>
          <a:custGeom>
            <a:avLst/>
            <a:gdLst/>
            <a:ahLst/>
            <a:cxnLst/>
            <a:rect l="l" t="t" r="r" b="b"/>
            <a:pathLst>
              <a:path w="712760" h="712760">
                <a:moveTo>
                  <a:pt x="0" y="0"/>
                </a:moveTo>
                <a:lnTo>
                  <a:pt x="712760" y="0"/>
                </a:lnTo>
                <a:lnTo>
                  <a:pt x="712760" y="712760"/>
                </a:lnTo>
                <a:lnTo>
                  <a:pt x="0" y="712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36912" y="5922774"/>
            <a:ext cx="4686283" cy="55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647">
                <a:solidFill>
                  <a:srgbClr val="CD0F12"/>
                </a:solidFill>
                <a:latin typeface="Aileron Heavy"/>
              </a:rPr>
              <a:t>CAR CONNECT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8783" y="6453646"/>
            <a:ext cx="9468824" cy="110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0"/>
              </a:lnSpc>
            </a:pPr>
            <a:r>
              <a:rPr lang="en-US" sz="7294">
                <a:solidFill>
                  <a:srgbClr val="000000"/>
                </a:solidFill>
                <a:latin typeface="Aileron Heavy"/>
              </a:rPr>
              <a:t>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6912" y="7638479"/>
            <a:ext cx="6192831" cy="835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6"/>
              </a:lnSpc>
            </a:pPr>
            <a:r>
              <a:rPr lang="en-US" sz="2376" spc="47">
                <a:solidFill>
                  <a:srgbClr val="000000"/>
                </a:solidFill>
                <a:latin typeface="Roboto"/>
              </a:rPr>
              <a:t>Discussing project scope and methodology with possible future upgrades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27566" y="870822"/>
            <a:ext cx="2477989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000000"/>
                </a:solidFill>
                <a:latin typeface="Roboto Bold"/>
              </a:rPr>
              <a:t>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27566" y="2917082"/>
            <a:ext cx="4790939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000000"/>
                </a:solidFill>
                <a:latin typeface="Roboto Bold"/>
              </a:rPr>
              <a:t>SYSTEM FUNCTIONALITY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27566" y="5020492"/>
            <a:ext cx="4554132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000000"/>
                </a:solidFill>
                <a:latin typeface="Roboto Bold"/>
              </a:rPr>
              <a:t>FUTURE ENHANCEMENTS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857606" y="6982869"/>
            <a:ext cx="712760" cy="712760"/>
          </a:xfrm>
          <a:custGeom>
            <a:avLst/>
            <a:gdLst/>
            <a:ahLst/>
            <a:cxnLst/>
            <a:rect l="l" t="t" r="r" b="b"/>
            <a:pathLst>
              <a:path w="712760" h="712760">
                <a:moveTo>
                  <a:pt x="0" y="0"/>
                </a:moveTo>
                <a:lnTo>
                  <a:pt x="712760" y="0"/>
                </a:lnTo>
                <a:lnTo>
                  <a:pt x="712760" y="712760"/>
                </a:lnTo>
                <a:lnTo>
                  <a:pt x="0" y="712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027566" y="7067469"/>
            <a:ext cx="4554132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000000"/>
                </a:solidFill>
                <a:latin typeface="Roboto Bold"/>
              </a:rPr>
              <a:t>SUMMARY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2436856" y="-2145435"/>
            <a:ext cx="5082121" cy="9955834"/>
            <a:chOff x="0" y="0"/>
            <a:chExt cx="4036849" cy="79081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36849" cy="7908154"/>
            </a:xfrm>
            <a:custGeom>
              <a:avLst/>
              <a:gdLst/>
              <a:ahLst/>
              <a:cxnLst/>
              <a:rect l="l" t="t" r="r" b="b"/>
              <a:pathLst>
                <a:path w="4036849" h="7908154">
                  <a:moveTo>
                    <a:pt x="0" y="0"/>
                  </a:moveTo>
                  <a:lnTo>
                    <a:pt x="4036849" y="0"/>
                  </a:lnTo>
                  <a:lnTo>
                    <a:pt x="4036849" y="7908154"/>
                  </a:lnTo>
                  <a:lnTo>
                    <a:pt x="0" y="7908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289794" y="0"/>
            <a:ext cx="10110612" cy="5028310"/>
          </a:xfrm>
          <a:custGeom>
            <a:avLst/>
            <a:gdLst/>
            <a:ahLst/>
            <a:cxnLst/>
            <a:rect l="l" t="t" r="r" b="b"/>
            <a:pathLst>
              <a:path w="10110612" h="5028310">
                <a:moveTo>
                  <a:pt x="0" y="0"/>
                </a:moveTo>
                <a:lnTo>
                  <a:pt x="10110612" y="0"/>
                </a:lnTo>
                <a:lnTo>
                  <a:pt x="10110612" y="5028310"/>
                </a:lnTo>
                <a:lnTo>
                  <a:pt x="0" y="50283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150" b="-171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097140" y="947022"/>
            <a:ext cx="730457" cy="803805"/>
          </a:xfrm>
          <a:custGeom>
            <a:avLst/>
            <a:gdLst/>
            <a:ahLst/>
            <a:cxnLst/>
            <a:rect l="l" t="t" r="r" b="b"/>
            <a:pathLst>
              <a:path w="730457" h="803805">
                <a:moveTo>
                  <a:pt x="0" y="0"/>
                </a:moveTo>
                <a:lnTo>
                  <a:pt x="730457" y="0"/>
                </a:lnTo>
                <a:lnTo>
                  <a:pt x="730457" y="803805"/>
                </a:lnTo>
                <a:lnTo>
                  <a:pt x="0" y="803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1097140" y="3015560"/>
            <a:ext cx="730457" cy="803805"/>
          </a:xfrm>
          <a:custGeom>
            <a:avLst/>
            <a:gdLst/>
            <a:ahLst/>
            <a:cxnLst/>
            <a:rect l="l" t="t" r="r" b="b"/>
            <a:pathLst>
              <a:path w="730457" h="803805">
                <a:moveTo>
                  <a:pt x="0" y="0"/>
                </a:moveTo>
                <a:lnTo>
                  <a:pt x="730457" y="0"/>
                </a:lnTo>
                <a:lnTo>
                  <a:pt x="730457" y="803804"/>
                </a:lnTo>
                <a:lnTo>
                  <a:pt x="0" y="8038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097140" y="5118970"/>
            <a:ext cx="730457" cy="803805"/>
          </a:xfrm>
          <a:custGeom>
            <a:avLst/>
            <a:gdLst/>
            <a:ahLst/>
            <a:cxnLst/>
            <a:rect l="l" t="t" r="r" b="b"/>
            <a:pathLst>
              <a:path w="730457" h="803805">
                <a:moveTo>
                  <a:pt x="0" y="0"/>
                </a:moveTo>
                <a:lnTo>
                  <a:pt x="730457" y="0"/>
                </a:lnTo>
                <a:lnTo>
                  <a:pt x="730457" y="803804"/>
                </a:lnTo>
                <a:lnTo>
                  <a:pt x="0" y="8038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097140" y="7168579"/>
            <a:ext cx="730457" cy="803805"/>
          </a:xfrm>
          <a:custGeom>
            <a:avLst/>
            <a:gdLst/>
            <a:ahLst/>
            <a:cxnLst/>
            <a:rect l="l" t="t" r="r" b="b"/>
            <a:pathLst>
              <a:path w="730457" h="803805">
                <a:moveTo>
                  <a:pt x="0" y="0"/>
                </a:moveTo>
                <a:lnTo>
                  <a:pt x="730457" y="0"/>
                </a:lnTo>
                <a:lnTo>
                  <a:pt x="730457" y="803805"/>
                </a:lnTo>
                <a:lnTo>
                  <a:pt x="0" y="803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 rot="-5400000">
            <a:off x="774171" y="8918917"/>
            <a:ext cx="5647746" cy="7196088"/>
            <a:chOff x="0" y="0"/>
            <a:chExt cx="4036849" cy="51435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36849" cy="5143559"/>
            </a:xfrm>
            <a:custGeom>
              <a:avLst/>
              <a:gdLst/>
              <a:ahLst/>
              <a:cxnLst/>
              <a:rect l="l" t="t" r="r" b="b"/>
              <a:pathLst>
                <a:path w="4036849" h="5143559">
                  <a:moveTo>
                    <a:pt x="0" y="0"/>
                  </a:moveTo>
                  <a:lnTo>
                    <a:pt x="4036849" y="0"/>
                  </a:lnTo>
                  <a:lnTo>
                    <a:pt x="4036849" y="5143559"/>
                  </a:lnTo>
                  <a:lnTo>
                    <a:pt x="0" y="514355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18535" y="0"/>
            <a:ext cx="4469465" cy="5694778"/>
            <a:chOff x="0" y="0"/>
            <a:chExt cx="4036849" cy="5143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6849" cy="5143559"/>
            </a:xfrm>
            <a:custGeom>
              <a:avLst/>
              <a:gdLst/>
              <a:ahLst/>
              <a:cxnLst/>
              <a:rect l="l" t="t" r="r" b="b"/>
              <a:pathLst>
                <a:path w="4036849" h="5143559">
                  <a:moveTo>
                    <a:pt x="0" y="0"/>
                  </a:moveTo>
                  <a:lnTo>
                    <a:pt x="4036849" y="0"/>
                  </a:lnTo>
                  <a:lnTo>
                    <a:pt x="4036849" y="5143559"/>
                  </a:lnTo>
                  <a:lnTo>
                    <a:pt x="0" y="514355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9723733" y="1028700"/>
            <a:ext cx="7535567" cy="8229600"/>
          </a:xfrm>
          <a:custGeom>
            <a:avLst/>
            <a:gdLst/>
            <a:ahLst/>
            <a:cxnLst/>
            <a:rect l="l" t="t" r="r" b="b"/>
            <a:pathLst>
              <a:path w="7535567" h="8229600">
                <a:moveTo>
                  <a:pt x="0" y="0"/>
                </a:moveTo>
                <a:lnTo>
                  <a:pt x="7535567" y="0"/>
                </a:lnTo>
                <a:lnTo>
                  <a:pt x="75355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44" b="-110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19873" y="1994474"/>
            <a:ext cx="7090861" cy="130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4"/>
              </a:lnSpc>
            </a:pPr>
            <a:r>
              <a:rPr lang="en-US" sz="8600">
                <a:solidFill>
                  <a:srgbClr val="000000"/>
                </a:solidFill>
                <a:latin typeface="Aileron Heavy"/>
              </a:rPr>
              <a:t>ABOUT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34158" y="1994474"/>
            <a:ext cx="4328020" cy="130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4"/>
              </a:lnSpc>
            </a:pPr>
            <a:r>
              <a:rPr lang="en-US" sz="8600" u="sng">
                <a:solidFill>
                  <a:srgbClr val="D00D11"/>
                </a:solidFill>
                <a:latin typeface="Aileron Heavy"/>
              </a:rPr>
              <a:t>US</a:t>
            </a:r>
          </a:p>
        </p:txBody>
      </p:sp>
      <p:sp>
        <p:nvSpPr>
          <p:cNvPr id="7" name="AutoShape 7"/>
          <p:cNvSpPr/>
          <p:nvPr/>
        </p:nvSpPr>
        <p:spPr>
          <a:xfrm>
            <a:off x="1266723" y="1300060"/>
            <a:ext cx="1781199" cy="0"/>
          </a:xfrm>
          <a:prstGeom prst="line">
            <a:avLst/>
          </a:prstGeom>
          <a:ln w="38100" cap="flat">
            <a:solidFill>
              <a:srgbClr val="D00D1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00125" y="1028700"/>
            <a:ext cx="533196" cy="53319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6149" y="1074724"/>
            <a:ext cx="441148" cy="44114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0179" y="1108754"/>
            <a:ext cx="373089" cy="37308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9873" y="1148448"/>
            <a:ext cx="293699" cy="29369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3818535" y="1000125"/>
            <a:ext cx="344076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400000">
            <a:off x="14897686" y="3333164"/>
            <a:ext cx="469465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87826" y="3389859"/>
            <a:ext cx="8056174" cy="108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3"/>
              </a:lnSpc>
            </a:pPr>
            <a:r>
              <a:rPr lang="en-US" sz="3116">
                <a:solidFill>
                  <a:srgbClr val="1B1B1B"/>
                </a:solidFill>
                <a:latin typeface="Aileron"/>
              </a:rPr>
              <a:t>Providing a centralized platform for seamless car model acquisition.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8132" y="4709340"/>
            <a:ext cx="7090861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50"/>
              </a:lnSpc>
            </a:pPr>
            <a:r>
              <a:rPr lang="en-US" sz="5000">
                <a:solidFill>
                  <a:srgbClr val="000000"/>
                </a:solidFill>
                <a:latin typeface="Aileron Heavy"/>
              </a:rPr>
              <a:t>OBJECTIVE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8078" y="5647611"/>
            <a:ext cx="7582543" cy="435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175" lvl="1" indent="-296087">
              <a:lnSpc>
                <a:spcPts val="3839"/>
              </a:lnSpc>
              <a:buFont typeface="Arial"/>
              <a:buChar char="•"/>
            </a:pPr>
            <a:r>
              <a:rPr lang="en-US" sz="2742">
                <a:solidFill>
                  <a:srgbClr val="1B1B1B"/>
                </a:solidFill>
                <a:latin typeface="Aileron"/>
              </a:rPr>
              <a:t>Streamlined interaction for inventory addition and modification.</a:t>
            </a:r>
          </a:p>
          <a:p>
            <a:pPr>
              <a:lnSpc>
                <a:spcPts val="3839"/>
              </a:lnSpc>
            </a:pPr>
            <a:endParaRPr lang="en-US" sz="2742">
              <a:solidFill>
                <a:srgbClr val="1B1B1B"/>
              </a:solidFill>
              <a:latin typeface="Aileron"/>
            </a:endParaRPr>
          </a:p>
          <a:p>
            <a:pPr marL="592175" lvl="1" indent="-296087">
              <a:lnSpc>
                <a:spcPts val="3839"/>
              </a:lnSpc>
              <a:buFont typeface="Arial"/>
              <a:buChar char="•"/>
            </a:pPr>
            <a:r>
              <a:rPr lang="en-US" sz="2742">
                <a:solidFill>
                  <a:srgbClr val="1B1B1B"/>
                </a:solidFill>
                <a:latin typeface="Aileron"/>
              </a:rPr>
              <a:t>Database querying for customer requirements.</a:t>
            </a:r>
          </a:p>
          <a:p>
            <a:pPr>
              <a:lnSpc>
                <a:spcPts val="3839"/>
              </a:lnSpc>
            </a:pPr>
            <a:endParaRPr lang="en-US" sz="2742">
              <a:solidFill>
                <a:srgbClr val="1B1B1B"/>
              </a:solidFill>
              <a:latin typeface="Aileron"/>
            </a:endParaRPr>
          </a:p>
          <a:p>
            <a:pPr marL="592175" lvl="1" indent="-296087">
              <a:lnSpc>
                <a:spcPts val="3839"/>
              </a:lnSpc>
              <a:buFont typeface="Arial"/>
              <a:buChar char="•"/>
            </a:pPr>
            <a:r>
              <a:rPr lang="en-US" sz="2742">
                <a:solidFill>
                  <a:srgbClr val="1B1B1B"/>
                </a:solidFill>
                <a:latin typeface="Aileron"/>
              </a:rPr>
              <a:t>Checks database to to match buyer requests with available car models.</a:t>
            </a:r>
          </a:p>
          <a:p>
            <a:pPr>
              <a:lnSpc>
                <a:spcPts val="4106"/>
              </a:lnSpc>
            </a:pPr>
            <a:endParaRPr lang="en-US" sz="2742">
              <a:solidFill>
                <a:srgbClr val="1B1B1B"/>
              </a:solidFill>
              <a:latin typeface="Ailero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252893" y="9258300"/>
            <a:ext cx="4239980" cy="48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199">
                <a:solidFill>
                  <a:srgbClr val="CD0F12"/>
                </a:solidFill>
                <a:latin typeface="Aileron Heavy"/>
              </a:rPr>
              <a:t>CAR CONNECT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18535" y="0"/>
            <a:ext cx="4469465" cy="5694778"/>
            <a:chOff x="0" y="0"/>
            <a:chExt cx="4036849" cy="5143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6849" cy="5143559"/>
            </a:xfrm>
            <a:custGeom>
              <a:avLst/>
              <a:gdLst/>
              <a:ahLst/>
              <a:cxnLst/>
              <a:rect l="l" t="t" r="r" b="b"/>
              <a:pathLst>
                <a:path w="4036849" h="5143559">
                  <a:moveTo>
                    <a:pt x="0" y="0"/>
                  </a:moveTo>
                  <a:lnTo>
                    <a:pt x="4036849" y="0"/>
                  </a:lnTo>
                  <a:lnTo>
                    <a:pt x="4036849" y="5143559"/>
                  </a:lnTo>
                  <a:lnTo>
                    <a:pt x="0" y="514355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9723733" y="966626"/>
            <a:ext cx="7535567" cy="8229600"/>
          </a:xfrm>
          <a:custGeom>
            <a:avLst/>
            <a:gdLst/>
            <a:ahLst/>
            <a:cxnLst/>
            <a:rect l="l" t="t" r="r" b="b"/>
            <a:pathLst>
              <a:path w="7535567" h="8229600">
                <a:moveTo>
                  <a:pt x="0" y="0"/>
                </a:moveTo>
                <a:lnTo>
                  <a:pt x="7535567" y="0"/>
                </a:lnTo>
                <a:lnTo>
                  <a:pt x="75355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44" b="-110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20053" y="2138566"/>
            <a:ext cx="7090861" cy="130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4"/>
              </a:lnSpc>
            </a:pPr>
            <a:r>
              <a:rPr lang="en-US" sz="8600">
                <a:solidFill>
                  <a:srgbClr val="000000"/>
                </a:solidFill>
                <a:latin typeface="Aileron Heavy"/>
              </a:rPr>
              <a:t>ABOUT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68253" y="2138566"/>
            <a:ext cx="4328020" cy="130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4"/>
              </a:lnSpc>
            </a:pPr>
            <a:r>
              <a:rPr lang="en-US" sz="8600" u="sng">
                <a:solidFill>
                  <a:srgbClr val="D00D11"/>
                </a:solidFill>
                <a:latin typeface="Aileron Heavy"/>
              </a:rPr>
              <a:t>DATA</a:t>
            </a:r>
          </a:p>
        </p:txBody>
      </p:sp>
      <p:sp>
        <p:nvSpPr>
          <p:cNvPr id="7" name="AutoShape 7"/>
          <p:cNvSpPr/>
          <p:nvPr/>
        </p:nvSpPr>
        <p:spPr>
          <a:xfrm>
            <a:off x="1180350" y="1319110"/>
            <a:ext cx="1781199" cy="0"/>
          </a:xfrm>
          <a:prstGeom prst="line">
            <a:avLst/>
          </a:prstGeom>
          <a:ln w="38100" cap="flat">
            <a:solidFill>
              <a:srgbClr val="D00D1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13752" y="1028700"/>
            <a:ext cx="533196" cy="53319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9776" y="1074724"/>
            <a:ext cx="441148" cy="44114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3806" y="1108754"/>
            <a:ext cx="373089" cy="37308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3500" y="1148448"/>
            <a:ext cx="293699" cy="29369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3818535" y="1000125"/>
            <a:ext cx="344076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5400000">
            <a:off x="14897686" y="3333164"/>
            <a:ext cx="469465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53420" y="3923191"/>
            <a:ext cx="8024127" cy="404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404" lvl="1" indent="-356702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1B1B1B"/>
                </a:solidFill>
                <a:latin typeface="Aileron Bold"/>
              </a:rPr>
              <a:t>Dataset extracted  from Kaggle</a:t>
            </a:r>
          </a:p>
          <a:p>
            <a:pPr>
              <a:lnSpc>
                <a:spcPts val="4626"/>
              </a:lnSpc>
            </a:pPr>
            <a:endParaRPr lang="en-US" sz="3304">
              <a:solidFill>
                <a:srgbClr val="1B1B1B"/>
              </a:solidFill>
              <a:latin typeface="Aileron Bold"/>
            </a:endParaRPr>
          </a:p>
          <a:p>
            <a:pPr marL="713404" lvl="1" indent="-356702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1B1B1B"/>
                </a:solidFill>
                <a:latin typeface="Aileron Bold"/>
              </a:rPr>
              <a:t>Data Components include:</a:t>
            </a:r>
          </a:p>
          <a:p>
            <a:pPr>
              <a:lnSpc>
                <a:spcPts val="4626"/>
              </a:lnSpc>
            </a:pPr>
            <a:r>
              <a:rPr lang="en-US" sz="3304">
                <a:solidFill>
                  <a:srgbClr val="1B1B1B"/>
                </a:solidFill>
                <a:latin typeface="Aileron Bold"/>
              </a:rPr>
              <a:t>           </a:t>
            </a:r>
          </a:p>
          <a:p>
            <a:pPr>
              <a:lnSpc>
                <a:spcPts val="4626"/>
              </a:lnSpc>
            </a:pPr>
            <a:endParaRPr lang="en-US" sz="3304">
              <a:solidFill>
                <a:srgbClr val="1B1B1B"/>
              </a:solidFill>
              <a:latin typeface="Aileron Bold"/>
            </a:endParaRPr>
          </a:p>
          <a:p>
            <a:pPr>
              <a:lnSpc>
                <a:spcPts val="4626"/>
              </a:lnSpc>
            </a:pPr>
            <a:endParaRPr lang="en-US" sz="3304">
              <a:solidFill>
                <a:srgbClr val="1B1B1B"/>
              </a:solidFill>
              <a:latin typeface="Aileron Bold"/>
            </a:endParaRPr>
          </a:p>
          <a:p>
            <a:pPr>
              <a:lnSpc>
                <a:spcPts val="4626"/>
              </a:lnSpc>
            </a:pPr>
            <a:endParaRPr lang="en-US" sz="3304">
              <a:solidFill>
                <a:srgbClr val="1B1B1B"/>
              </a:solidFill>
              <a:latin typeface="Aileron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13752" y="5924339"/>
            <a:ext cx="8809980" cy="4949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129">
                <a:solidFill>
                  <a:srgbClr val="1B1B1B"/>
                </a:solidFill>
                <a:latin typeface="Aileron"/>
              </a:rPr>
              <a:t>(1) Historical supply chain data on car suppliers</a:t>
            </a:r>
          </a:p>
          <a:p>
            <a:pPr>
              <a:lnSpc>
                <a:spcPts val="4380"/>
              </a:lnSpc>
            </a:pPr>
            <a:r>
              <a:rPr lang="en-US" sz="3129">
                <a:solidFill>
                  <a:srgbClr val="1B1B1B"/>
                </a:solidFill>
                <a:latin typeface="Aileron"/>
              </a:rPr>
              <a:t>(2) Customer feedback</a:t>
            </a:r>
          </a:p>
          <a:p>
            <a:pPr>
              <a:lnSpc>
                <a:spcPts val="4380"/>
              </a:lnSpc>
            </a:pPr>
            <a:r>
              <a:rPr lang="en-US" sz="3129">
                <a:solidFill>
                  <a:srgbClr val="1B1B1B"/>
                </a:solidFill>
                <a:latin typeface="Aileron"/>
              </a:rPr>
              <a:t>(3) Available inventory amounts with suppliers  for various car models.</a:t>
            </a:r>
          </a:p>
          <a:p>
            <a:pPr>
              <a:lnSpc>
                <a:spcPts val="4380"/>
              </a:lnSpc>
            </a:pPr>
            <a:endParaRPr lang="en-US" sz="3129">
              <a:solidFill>
                <a:srgbClr val="1B1B1B"/>
              </a:solidFill>
              <a:latin typeface="Aileron"/>
            </a:endParaRPr>
          </a:p>
          <a:p>
            <a:pPr>
              <a:lnSpc>
                <a:spcPts val="4380"/>
              </a:lnSpc>
            </a:pPr>
            <a:r>
              <a:rPr lang="en-US" sz="3129">
                <a:solidFill>
                  <a:srgbClr val="1B1B1B"/>
                </a:solidFill>
                <a:latin typeface="Aileron"/>
              </a:rPr>
              <a:t>           </a:t>
            </a:r>
          </a:p>
          <a:p>
            <a:pPr>
              <a:lnSpc>
                <a:spcPts val="4380"/>
              </a:lnSpc>
            </a:pPr>
            <a:endParaRPr lang="en-US" sz="3129">
              <a:solidFill>
                <a:srgbClr val="1B1B1B"/>
              </a:solidFill>
              <a:latin typeface="Aileron"/>
            </a:endParaRPr>
          </a:p>
          <a:p>
            <a:pPr>
              <a:lnSpc>
                <a:spcPts val="4380"/>
              </a:lnSpc>
            </a:pPr>
            <a:endParaRPr lang="en-US" sz="3129">
              <a:solidFill>
                <a:srgbClr val="1B1B1B"/>
              </a:solidFill>
              <a:latin typeface="Aileron"/>
            </a:endParaRPr>
          </a:p>
          <a:p>
            <a:pPr>
              <a:lnSpc>
                <a:spcPts val="4380"/>
              </a:lnSpc>
            </a:pPr>
            <a:endParaRPr lang="en-US" sz="3129">
              <a:solidFill>
                <a:srgbClr val="1B1B1B"/>
              </a:solidFill>
              <a:latin typeface="Ailero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277500" y="9326536"/>
            <a:ext cx="4239980" cy="48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199">
                <a:solidFill>
                  <a:srgbClr val="CD0F12"/>
                </a:solidFill>
                <a:latin typeface="Aileron Heavy"/>
              </a:rPr>
              <a:t>CAR CONNECT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41304"/>
            <a:ext cx="18288000" cy="5384804"/>
          </a:xfrm>
          <a:custGeom>
            <a:avLst/>
            <a:gdLst/>
            <a:ahLst/>
            <a:cxnLst/>
            <a:rect l="l" t="t" r="r" b="b"/>
            <a:pathLst>
              <a:path w="18288000" h="5384804">
                <a:moveTo>
                  <a:pt x="0" y="0"/>
                </a:moveTo>
                <a:lnTo>
                  <a:pt x="18288000" y="0"/>
                </a:lnTo>
                <a:lnTo>
                  <a:pt x="18288000" y="5384804"/>
                </a:lnTo>
                <a:lnTo>
                  <a:pt x="0" y="5384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132" b="-561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962215" y="1057275"/>
            <a:ext cx="10392145" cy="3148494"/>
            <a:chOff x="0" y="0"/>
            <a:chExt cx="9386251" cy="28437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86250" cy="2843740"/>
            </a:xfrm>
            <a:custGeom>
              <a:avLst/>
              <a:gdLst/>
              <a:ahLst/>
              <a:cxnLst/>
              <a:rect l="l" t="t" r="r" b="b"/>
              <a:pathLst>
                <a:path w="9386250" h="2843740">
                  <a:moveTo>
                    <a:pt x="0" y="0"/>
                  </a:moveTo>
                  <a:lnTo>
                    <a:pt x="9386250" y="0"/>
                  </a:lnTo>
                  <a:lnTo>
                    <a:pt x="9386250" y="2843740"/>
                  </a:lnTo>
                  <a:lnTo>
                    <a:pt x="0" y="2843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3962215" y="1028700"/>
            <a:ext cx="10363570" cy="3148494"/>
          </a:xfrm>
          <a:custGeom>
            <a:avLst/>
            <a:gdLst/>
            <a:ahLst/>
            <a:cxnLst/>
            <a:rect l="l" t="t" r="r" b="b"/>
            <a:pathLst>
              <a:path w="10363570" h="3148494">
                <a:moveTo>
                  <a:pt x="0" y="0"/>
                </a:moveTo>
                <a:lnTo>
                  <a:pt x="10363570" y="0"/>
                </a:lnTo>
                <a:lnTo>
                  <a:pt x="10363570" y="3148494"/>
                </a:lnTo>
                <a:lnTo>
                  <a:pt x="0" y="3148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 t="-52862" b="-528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5400000">
            <a:off x="2373681" y="2588659"/>
            <a:ext cx="314849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5400000">
            <a:off x="12765825" y="2588659"/>
            <a:ext cx="314849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933640" y="4177194"/>
            <a:ext cx="1042072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3933640" y="1028700"/>
            <a:ext cx="1042072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184858" y="5623154"/>
            <a:ext cx="599122" cy="599122"/>
          </a:xfrm>
          <a:custGeom>
            <a:avLst/>
            <a:gdLst/>
            <a:ahLst/>
            <a:cxnLst/>
            <a:rect l="l" t="t" r="r" b="b"/>
            <a:pathLst>
              <a:path w="599122" h="599122">
                <a:moveTo>
                  <a:pt x="0" y="0"/>
                </a:moveTo>
                <a:lnTo>
                  <a:pt x="599122" y="0"/>
                </a:lnTo>
                <a:lnTo>
                  <a:pt x="599122" y="599122"/>
                </a:lnTo>
                <a:lnTo>
                  <a:pt x="0" y="599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699981" y="5623154"/>
            <a:ext cx="599122" cy="599122"/>
          </a:xfrm>
          <a:custGeom>
            <a:avLst/>
            <a:gdLst/>
            <a:ahLst/>
            <a:cxnLst/>
            <a:rect l="l" t="t" r="r" b="b"/>
            <a:pathLst>
              <a:path w="599122" h="599122">
                <a:moveTo>
                  <a:pt x="0" y="0"/>
                </a:moveTo>
                <a:lnTo>
                  <a:pt x="599122" y="0"/>
                </a:lnTo>
                <a:lnTo>
                  <a:pt x="599122" y="599122"/>
                </a:lnTo>
                <a:lnTo>
                  <a:pt x="0" y="599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8512656" y="3618780"/>
            <a:ext cx="126268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215104" y="5623154"/>
            <a:ext cx="599122" cy="599122"/>
          </a:xfrm>
          <a:custGeom>
            <a:avLst/>
            <a:gdLst/>
            <a:ahLst/>
            <a:cxnLst/>
            <a:rect l="l" t="t" r="r" b="b"/>
            <a:pathLst>
              <a:path w="599122" h="599122">
                <a:moveTo>
                  <a:pt x="0" y="0"/>
                </a:moveTo>
                <a:lnTo>
                  <a:pt x="599123" y="0"/>
                </a:lnTo>
                <a:lnTo>
                  <a:pt x="599123" y="599122"/>
                </a:lnTo>
                <a:lnTo>
                  <a:pt x="0" y="599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917553" y="1958614"/>
            <a:ext cx="8452895" cy="80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7"/>
              </a:lnSpc>
            </a:pPr>
            <a:r>
              <a:rPr lang="en-US" sz="5300">
                <a:solidFill>
                  <a:srgbClr val="FFFFFF"/>
                </a:solidFill>
                <a:latin typeface="Aileron Bold"/>
              </a:rPr>
              <a:t>SYSTEM FUNCTIONALITY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17553" y="2743706"/>
            <a:ext cx="8452895" cy="63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8"/>
              </a:lnSpc>
            </a:pPr>
            <a:r>
              <a:rPr lang="en-US" sz="4200">
                <a:solidFill>
                  <a:srgbClr val="D00D11"/>
                </a:solidFill>
                <a:latin typeface="Aileron Heavy"/>
              </a:rPr>
              <a:t>CAR CONNECT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5084" y="7693147"/>
            <a:ext cx="485779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42">
                <a:solidFill>
                  <a:srgbClr val="000000"/>
                </a:solidFill>
                <a:latin typeface="Roboto"/>
              </a:rPr>
              <a:t>MS Excel &amp; MS Access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99800" y="7189910"/>
            <a:ext cx="4857791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42">
                <a:solidFill>
                  <a:srgbClr val="000000"/>
                </a:solidFill>
                <a:latin typeface="Roboto"/>
              </a:rPr>
              <a:t>Visual representation of our functions, supplier and customer relationships, and information 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9704" y="6693101"/>
            <a:ext cx="3888853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54">
                <a:solidFill>
                  <a:srgbClr val="000000"/>
                </a:solidFill>
                <a:latin typeface="Roboto Bold"/>
              </a:rPr>
              <a:t>Data Cleaning</a:t>
            </a:r>
          </a:p>
          <a:p>
            <a:pPr algn="ctr">
              <a:lnSpc>
                <a:spcPts val="3779"/>
              </a:lnSpc>
            </a:pPr>
            <a:r>
              <a:rPr lang="en-US" sz="2700" spc="54">
                <a:solidFill>
                  <a:srgbClr val="000000"/>
                </a:solidFill>
                <a:latin typeface="Roboto Bold"/>
              </a:rPr>
              <a:t> &amp; Data Extraction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12176" y="6693101"/>
            <a:ext cx="369222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54">
                <a:solidFill>
                  <a:srgbClr val="000000"/>
                </a:solidFill>
                <a:latin typeface="Roboto Bold"/>
              </a:rPr>
              <a:t>IDEF0 &amp; IDEF1X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48141" y="7693147"/>
            <a:ext cx="485779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42">
                <a:solidFill>
                  <a:srgbClr val="000000"/>
                </a:solidFill>
                <a:latin typeface="Roboto"/>
              </a:rPr>
              <a:t>MS Access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1612" y="6733427"/>
            <a:ext cx="3043598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54">
                <a:solidFill>
                  <a:srgbClr val="000000"/>
                </a:solidFill>
                <a:latin typeface="Roboto Bold"/>
              </a:rPr>
              <a:t>Forms, Queries </a:t>
            </a:r>
          </a:p>
          <a:p>
            <a:pPr algn="ctr">
              <a:lnSpc>
                <a:spcPts val="3779"/>
              </a:lnSpc>
            </a:pPr>
            <a:r>
              <a:rPr lang="en-US" sz="2700" spc="54">
                <a:solidFill>
                  <a:srgbClr val="000000"/>
                </a:solidFill>
                <a:latin typeface="Roboto Bold"/>
              </a:rPr>
              <a:t>&amp; Macros Creation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3418751" y="5820374"/>
            <a:ext cx="652080" cy="717557"/>
          </a:xfrm>
          <a:custGeom>
            <a:avLst/>
            <a:gdLst/>
            <a:ahLst/>
            <a:cxnLst/>
            <a:rect l="l" t="t" r="r" b="b"/>
            <a:pathLst>
              <a:path w="652080" h="717557">
                <a:moveTo>
                  <a:pt x="0" y="0"/>
                </a:moveTo>
                <a:lnTo>
                  <a:pt x="652080" y="0"/>
                </a:lnTo>
                <a:lnTo>
                  <a:pt x="652080" y="717556"/>
                </a:lnTo>
                <a:lnTo>
                  <a:pt x="0" y="717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902656" y="5820374"/>
            <a:ext cx="652080" cy="717557"/>
          </a:xfrm>
          <a:custGeom>
            <a:avLst/>
            <a:gdLst/>
            <a:ahLst/>
            <a:cxnLst/>
            <a:rect l="l" t="t" r="r" b="b"/>
            <a:pathLst>
              <a:path w="652080" h="717557">
                <a:moveTo>
                  <a:pt x="0" y="0"/>
                </a:moveTo>
                <a:lnTo>
                  <a:pt x="652079" y="0"/>
                </a:lnTo>
                <a:lnTo>
                  <a:pt x="652079" y="717556"/>
                </a:lnTo>
                <a:lnTo>
                  <a:pt x="0" y="717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469635" y="5820374"/>
            <a:ext cx="652080" cy="717557"/>
          </a:xfrm>
          <a:custGeom>
            <a:avLst/>
            <a:gdLst/>
            <a:ahLst/>
            <a:cxnLst/>
            <a:rect l="l" t="t" r="r" b="b"/>
            <a:pathLst>
              <a:path w="652080" h="717557">
                <a:moveTo>
                  <a:pt x="0" y="0"/>
                </a:moveTo>
                <a:lnTo>
                  <a:pt x="652080" y="0"/>
                </a:lnTo>
                <a:lnTo>
                  <a:pt x="652080" y="717556"/>
                </a:lnTo>
                <a:lnTo>
                  <a:pt x="0" y="717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1704" y="9196843"/>
            <a:ext cx="1451429" cy="4233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90868" y="579767"/>
            <a:ext cx="16106265" cy="9127467"/>
          </a:xfrm>
          <a:custGeom>
            <a:avLst/>
            <a:gdLst/>
            <a:ahLst/>
            <a:cxnLst/>
            <a:rect l="l" t="t" r="r" b="b"/>
            <a:pathLst>
              <a:path w="16106265" h="9127467">
                <a:moveTo>
                  <a:pt x="0" y="0"/>
                </a:moveTo>
                <a:lnTo>
                  <a:pt x="16106264" y="0"/>
                </a:lnTo>
                <a:lnTo>
                  <a:pt x="16106264" y="9127466"/>
                </a:lnTo>
                <a:lnTo>
                  <a:pt x="0" y="9127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" r="-1180" b="-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939272" y="684542"/>
            <a:ext cx="9010014" cy="83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6200">
                <a:solidFill>
                  <a:srgbClr val="CD0F12"/>
                </a:solidFill>
                <a:latin typeface="Aileron Bold"/>
              </a:rPr>
              <a:t>IDEF0 : CUSTOMER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89387" y="9806686"/>
            <a:ext cx="4239980" cy="48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199">
                <a:solidFill>
                  <a:srgbClr val="CD0F12"/>
                </a:solidFill>
                <a:latin typeface="Aileron Heavy"/>
              </a:rPr>
              <a:t>CAR CONNECT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94927" y="286259"/>
            <a:ext cx="12118904" cy="9747754"/>
          </a:xfrm>
          <a:custGeom>
            <a:avLst/>
            <a:gdLst/>
            <a:ahLst/>
            <a:cxnLst/>
            <a:rect l="l" t="t" r="r" b="b"/>
            <a:pathLst>
              <a:path w="12118904" h="9747754">
                <a:moveTo>
                  <a:pt x="0" y="0"/>
                </a:moveTo>
                <a:lnTo>
                  <a:pt x="12118904" y="0"/>
                </a:lnTo>
                <a:lnTo>
                  <a:pt x="12118904" y="9747755"/>
                </a:lnTo>
                <a:lnTo>
                  <a:pt x="0" y="9747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31" r="-583" b="-65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894927" y="9230568"/>
            <a:ext cx="8597294" cy="80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4"/>
              </a:lnSpc>
            </a:pPr>
            <a:r>
              <a:rPr lang="en-US" sz="5916">
                <a:solidFill>
                  <a:srgbClr val="CD0F12"/>
                </a:solidFill>
                <a:latin typeface="Aileron Bold"/>
              </a:rPr>
              <a:t> IDEF0 : SUPPLIER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9310" y="9806686"/>
            <a:ext cx="4239980" cy="48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199">
                <a:solidFill>
                  <a:srgbClr val="CD0F12"/>
                </a:solidFill>
                <a:latin typeface="Aileron Heavy"/>
              </a:rPr>
              <a:t>CAR CONNECT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5719" y="331263"/>
            <a:ext cx="14597312" cy="633159"/>
            <a:chOff x="0" y="0"/>
            <a:chExt cx="9710951" cy="4212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10951" cy="421213"/>
            </a:xfrm>
            <a:custGeom>
              <a:avLst/>
              <a:gdLst/>
              <a:ahLst/>
              <a:cxnLst/>
              <a:rect l="l" t="t" r="r" b="b"/>
              <a:pathLst>
                <a:path w="9710951" h="421213">
                  <a:moveTo>
                    <a:pt x="203200" y="0"/>
                  </a:moveTo>
                  <a:lnTo>
                    <a:pt x="9710951" y="0"/>
                  </a:lnTo>
                  <a:lnTo>
                    <a:pt x="9507751" y="421213"/>
                  </a:lnTo>
                  <a:lnTo>
                    <a:pt x="0" y="42121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0F1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9507751" cy="468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971593" y="310673"/>
            <a:ext cx="744195" cy="653749"/>
            <a:chOff x="0" y="0"/>
            <a:chExt cx="484200" cy="4253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4200" cy="425353"/>
            </a:xfrm>
            <a:custGeom>
              <a:avLst/>
              <a:gdLst/>
              <a:ahLst/>
              <a:cxnLst/>
              <a:rect l="l" t="t" r="r" b="b"/>
              <a:pathLst>
                <a:path w="484200" h="425353">
                  <a:moveTo>
                    <a:pt x="203200" y="0"/>
                  </a:moveTo>
                  <a:lnTo>
                    <a:pt x="484200" y="0"/>
                  </a:lnTo>
                  <a:lnTo>
                    <a:pt x="281000" y="425353"/>
                  </a:lnTo>
                  <a:lnTo>
                    <a:pt x="0" y="42535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D0F1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281000" cy="472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900081" y="-16201"/>
            <a:ext cx="4013638" cy="653749"/>
            <a:chOff x="0" y="0"/>
            <a:chExt cx="2611419" cy="4253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11419" cy="425353"/>
            </a:xfrm>
            <a:custGeom>
              <a:avLst/>
              <a:gdLst/>
              <a:ahLst/>
              <a:cxnLst/>
              <a:rect l="l" t="t" r="r" b="b"/>
              <a:pathLst>
                <a:path w="2611419" h="425353">
                  <a:moveTo>
                    <a:pt x="203200" y="0"/>
                  </a:moveTo>
                  <a:lnTo>
                    <a:pt x="2611419" y="0"/>
                  </a:lnTo>
                  <a:lnTo>
                    <a:pt x="2408219" y="425353"/>
                  </a:lnTo>
                  <a:lnTo>
                    <a:pt x="0" y="42535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2408219" cy="472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rot="5408283">
            <a:off x="7573928" y="4671319"/>
            <a:ext cx="5657474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053811" y="5468464"/>
            <a:ext cx="682765" cy="682765"/>
          </a:xfrm>
          <a:custGeom>
            <a:avLst/>
            <a:gdLst/>
            <a:ahLst/>
            <a:cxnLst/>
            <a:rect l="l" t="t" r="r" b="b"/>
            <a:pathLst>
              <a:path w="682765" h="682765">
                <a:moveTo>
                  <a:pt x="0" y="0"/>
                </a:moveTo>
                <a:lnTo>
                  <a:pt x="682765" y="0"/>
                </a:lnTo>
                <a:lnTo>
                  <a:pt x="682765" y="682765"/>
                </a:lnTo>
                <a:lnTo>
                  <a:pt x="0" y="68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053811" y="7437104"/>
            <a:ext cx="682765" cy="682765"/>
          </a:xfrm>
          <a:custGeom>
            <a:avLst/>
            <a:gdLst/>
            <a:ahLst/>
            <a:cxnLst/>
            <a:rect l="l" t="t" r="r" b="b"/>
            <a:pathLst>
              <a:path w="682765" h="682765">
                <a:moveTo>
                  <a:pt x="0" y="0"/>
                </a:moveTo>
                <a:lnTo>
                  <a:pt x="682765" y="0"/>
                </a:lnTo>
                <a:lnTo>
                  <a:pt x="682765" y="682766"/>
                </a:lnTo>
                <a:lnTo>
                  <a:pt x="0" y="682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164663" y="7547956"/>
            <a:ext cx="461062" cy="461062"/>
          </a:xfrm>
          <a:custGeom>
            <a:avLst/>
            <a:gdLst/>
            <a:ahLst/>
            <a:cxnLst/>
            <a:rect l="l" t="t" r="r" b="b"/>
            <a:pathLst>
              <a:path w="461062" h="461062">
                <a:moveTo>
                  <a:pt x="0" y="0"/>
                </a:moveTo>
                <a:lnTo>
                  <a:pt x="461062" y="0"/>
                </a:lnTo>
                <a:lnTo>
                  <a:pt x="461062" y="461062"/>
                </a:lnTo>
                <a:lnTo>
                  <a:pt x="0" y="461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164663" y="5579316"/>
            <a:ext cx="461062" cy="461062"/>
          </a:xfrm>
          <a:custGeom>
            <a:avLst/>
            <a:gdLst/>
            <a:ahLst/>
            <a:cxnLst/>
            <a:rect l="l" t="t" r="r" b="b"/>
            <a:pathLst>
              <a:path w="461062" h="461062">
                <a:moveTo>
                  <a:pt x="0" y="0"/>
                </a:moveTo>
                <a:lnTo>
                  <a:pt x="461062" y="0"/>
                </a:lnTo>
                <a:lnTo>
                  <a:pt x="461062" y="461062"/>
                </a:lnTo>
                <a:lnTo>
                  <a:pt x="0" y="461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061282" y="3503727"/>
            <a:ext cx="682765" cy="682765"/>
          </a:xfrm>
          <a:custGeom>
            <a:avLst/>
            <a:gdLst/>
            <a:ahLst/>
            <a:cxnLst/>
            <a:rect l="l" t="t" r="r" b="b"/>
            <a:pathLst>
              <a:path w="682765" h="682765">
                <a:moveTo>
                  <a:pt x="0" y="0"/>
                </a:moveTo>
                <a:lnTo>
                  <a:pt x="682766" y="0"/>
                </a:lnTo>
                <a:lnTo>
                  <a:pt x="682766" y="682765"/>
                </a:lnTo>
                <a:lnTo>
                  <a:pt x="0" y="68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172134" y="3614578"/>
            <a:ext cx="461062" cy="461062"/>
          </a:xfrm>
          <a:custGeom>
            <a:avLst/>
            <a:gdLst/>
            <a:ahLst/>
            <a:cxnLst/>
            <a:rect l="l" t="t" r="r" b="b"/>
            <a:pathLst>
              <a:path w="461062" h="461062">
                <a:moveTo>
                  <a:pt x="0" y="0"/>
                </a:moveTo>
                <a:lnTo>
                  <a:pt x="461062" y="0"/>
                </a:lnTo>
                <a:lnTo>
                  <a:pt x="461062" y="461063"/>
                </a:lnTo>
                <a:lnTo>
                  <a:pt x="0" y="461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061282" y="1515494"/>
            <a:ext cx="682765" cy="682765"/>
          </a:xfrm>
          <a:custGeom>
            <a:avLst/>
            <a:gdLst/>
            <a:ahLst/>
            <a:cxnLst/>
            <a:rect l="l" t="t" r="r" b="b"/>
            <a:pathLst>
              <a:path w="682765" h="682765">
                <a:moveTo>
                  <a:pt x="0" y="0"/>
                </a:moveTo>
                <a:lnTo>
                  <a:pt x="682766" y="0"/>
                </a:lnTo>
                <a:lnTo>
                  <a:pt x="682766" y="682766"/>
                </a:lnTo>
                <a:lnTo>
                  <a:pt x="0" y="682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0172134" y="1626346"/>
            <a:ext cx="461062" cy="461062"/>
          </a:xfrm>
          <a:custGeom>
            <a:avLst/>
            <a:gdLst/>
            <a:ahLst/>
            <a:cxnLst/>
            <a:rect l="l" t="t" r="r" b="b"/>
            <a:pathLst>
              <a:path w="461062" h="461062">
                <a:moveTo>
                  <a:pt x="0" y="0"/>
                </a:moveTo>
                <a:lnTo>
                  <a:pt x="461062" y="0"/>
                </a:lnTo>
                <a:lnTo>
                  <a:pt x="461062" y="461062"/>
                </a:lnTo>
                <a:lnTo>
                  <a:pt x="0" y="461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110034" y="2390396"/>
            <a:ext cx="8263828" cy="83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3"/>
              </a:lnSpc>
            </a:pPr>
            <a:r>
              <a:rPr lang="en-US" sz="5199">
                <a:solidFill>
                  <a:srgbClr val="000000"/>
                </a:solidFill>
                <a:latin typeface="Aileron Bold"/>
              </a:rPr>
              <a:t>FUTURE ENHANCEMENTS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0034" y="3608889"/>
            <a:ext cx="8805240" cy="193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9"/>
              </a:lnSpc>
            </a:pPr>
            <a:r>
              <a:rPr lang="en-US" sz="2835">
                <a:solidFill>
                  <a:srgbClr val="000000"/>
                </a:solidFill>
                <a:latin typeface="Aileron"/>
              </a:rPr>
              <a:t>Potential to serve as a pioneering model, adapting to the dynamic landscape of the automotive industry and fostering innovation in customer-supplier interactions.</a:t>
            </a:r>
          </a:p>
          <a:p>
            <a:pPr>
              <a:lnSpc>
                <a:spcPts val="3672"/>
              </a:lnSpc>
            </a:pPr>
            <a:endParaRPr lang="en-US" sz="2835">
              <a:solidFill>
                <a:srgbClr val="000000"/>
              </a:solidFill>
              <a:latin typeface="Aileron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08790" y="2380871"/>
            <a:ext cx="587433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Roboto"/>
              </a:rPr>
              <a:t>Enhance predictive inventory management, ensuring optimal stock levels.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08790" y="4357355"/>
            <a:ext cx="5698110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Roboto"/>
              </a:rPr>
              <a:t>Enable on-the-go transactions for both suppliers and customers.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08790" y="1632205"/>
            <a:ext cx="657918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Integration of Machine Learning Algorithms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08790" y="3608889"/>
            <a:ext cx="468518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Mobile App Deployment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08790" y="6333840"/>
            <a:ext cx="5698110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Roboto"/>
              </a:rPr>
              <a:t>Offer personalized recommendations based on user preferences.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08790" y="5585374"/>
            <a:ext cx="512574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Enhanced Data Analytics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08790" y="8310325"/>
            <a:ext cx="569811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Fortify security and transparency in transactions.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08790" y="7561859"/>
            <a:ext cx="512574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Collaboration with Blockchain</a:t>
            </a:r>
          </a:p>
        </p:txBody>
      </p:sp>
      <p:grpSp>
        <p:nvGrpSpPr>
          <p:cNvPr id="30" name="Group 30"/>
          <p:cNvGrpSpPr/>
          <p:nvPr/>
        </p:nvGrpSpPr>
        <p:grpSpPr>
          <a:xfrm rot="-5400000">
            <a:off x="2037510" y="4570124"/>
            <a:ext cx="4579229" cy="8654248"/>
            <a:chOff x="0" y="0"/>
            <a:chExt cx="4036849" cy="762920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36849" cy="7629208"/>
            </a:xfrm>
            <a:custGeom>
              <a:avLst/>
              <a:gdLst/>
              <a:ahLst/>
              <a:cxnLst/>
              <a:rect l="l" t="t" r="r" b="b"/>
              <a:pathLst>
                <a:path w="4036849" h="7629208">
                  <a:moveTo>
                    <a:pt x="0" y="0"/>
                  </a:moveTo>
                  <a:lnTo>
                    <a:pt x="4036849" y="0"/>
                  </a:lnTo>
                  <a:lnTo>
                    <a:pt x="4036849" y="7629208"/>
                  </a:lnTo>
                  <a:lnTo>
                    <a:pt x="0" y="7629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0" y="6390990"/>
            <a:ext cx="8317081" cy="3896010"/>
            <a:chOff x="0" y="0"/>
            <a:chExt cx="11089442" cy="5194680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6"/>
            <a:srcRect t="5036" b="5036"/>
            <a:stretch>
              <a:fillRect/>
            </a:stretch>
          </p:blipFill>
          <p:spPr>
            <a:xfrm>
              <a:off x="0" y="0"/>
              <a:ext cx="11089442" cy="5194680"/>
            </a:xfrm>
            <a:prstGeom prst="rect">
              <a:avLst/>
            </a:prstGeom>
          </p:spPr>
        </p:pic>
      </p:grpSp>
      <p:sp>
        <p:nvSpPr>
          <p:cNvPr id="34" name="TextBox 34"/>
          <p:cNvSpPr txBox="1"/>
          <p:nvPr/>
        </p:nvSpPr>
        <p:spPr>
          <a:xfrm>
            <a:off x="15139310" y="9806686"/>
            <a:ext cx="4239980" cy="48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3199">
                <a:solidFill>
                  <a:srgbClr val="CD0F12"/>
                </a:solidFill>
                <a:latin typeface="Aileron Heavy"/>
              </a:rPr>
              <a:t>CAR CONNECT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C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7601659" y="5240858"/>
            <a:ext cx="6077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43310" y="7774578"/>
            <a:ext cx="784545" cy="7845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002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43310" y="3963953"/>
            <a:ext cx="784545" cy="7845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002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43310" y="2078631"/>
            <a:ext cx="784545" cy="78454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002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43310" y="5843873"/>
            <a:ext cx="794070" cy="79407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002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323850" y="1633121"/>
            <a:ext cx="476250" cy="1357312"/>
            <a:chOff x="0" y="0"/>
            <a:chExt cx="125432" cy="3574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432" cy="357481"/>
            </a:xfrm>
            <a:custGeom>
              <a:avLst/>
              <a:gdLst/>
              <a:ahLst/>
              <a:cxnLst/>
              <a:rect l="l" t="t" r="r" b="b"/>
              <a:pathLst>
                <a:path w="125432" h="357481">
                  <a:moveTo>
                    <a:pt x="0" y="0"/>
                  </a:moveTo>
                  <a:lnTo>
                    <a:pt x="125432" y="0"/>
                  </a:lnTo>
                  <a:lnTo>
                    <a:pt x="125432" y="357481"/>
                  </a:lnTo>
                  <a:lnTo>
                    <a:pt x="0" y="357481"/>
                  </a:lnTo>
                  <a:close/>
                </a:path>
              </a:pathLst>
            </a:custGeom>
            <a:solidFill>
              <a:srgbClr val="EA002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5432" cy="414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-640323" y="2526438"/>
            <a:ext cx="8452895" cy="66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6"/>
              </a:lnSpc>
            </a:pPr>
            <a:r>
              <a:rPr lang="en-US" sz="4400">
                <a:solidFill>
                  <a:srgbClr val="D00D11"/>
                </a:solidFill>
                <a:latin typeface="Aileron Heavy"/>
              </a:rPr>
              <a:t>CAR CONNECT</a:t>
            </a:r>
          </a:p>
        </p:txBody>
      </p:sp>
      <p:sp>
        <p:nvSpPr>
          <p:cNvPr id="19" name="Freeform 19"/>
          <p:cNvSpPr/>
          <p:nvPr/>
        </p:nvSpPr>
        <p:spPr>
          <a:xfrm>
            <a:off x="0" y="-23203"/>
            <a:ext cx="18288000" cy="11420502"/>
          </a:xfrm>
          <a:custGeom>
            <a:avLst/>
            <a:gdLst/>
            <a:ahLst/>
            <a:cxnLst/>
            <a:rect l="l" t="t" r="r" b="b"/>
            <a:pathLst>
              <a:path w="18288000" h="11420502">
                <a:moveTo>
                  <a:pt x="0" y="0"/>
                </a:moveTo>
                <a:lnTo>
                  <a:pt x="18288000" y="0"/>
                </a:lnTo>
                <a:lnTo>
                  <a:pt x="18288000" y="11420502"/>
                </a:lnTo>
                <a:lnTo>
                  <a:pt x="0" y="11420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-17919" t="-35951" r="-179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0173149" y="2017201"/>
            <a:ext cx="904638" cy="904638"/>
          </a:xfrm>
          <a:custGeom>
            <a:avLst/>
            <a:gdLst/>
            <a:ahLst/>
            <a:cxnLst/>
            <a:rect l="l" t="t" r="r" b="b"/>
            <a:pathLst>
              <a:path w="904638" h="904638">
                <a:moveTo>
                  <a:pt x="0" y="0"/>
                </a:moveTo>
                <a:lnTo>
                  <a:pt x="904638" y="0"/>
                </a:lnTo>
                <a:lnTo>
                  <a:pt x="904638" y="904638"/>
                </a:lnTo>
                <a:lnTo>
                  <a:pt x="0" y="904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221430" y="3935416"/>
            <a:ext cx="806425" cy="841620"/>
          </a:xfrm>
          <a:custGeom>
            <a:avLst/>
            <a:gdLst/>
            <a:ahLst/>
            <a:cxnLst/>
            <a:rect l="l" t="t" r="r" b="b"/>
            <a:pathLst>
              <a:path w="806425" h="841620">
                <a:moveTo>
                  <a:pt x="0" y="0"/>
                </a:moveTo>
                <a:lnTo>
                  <a:pt x="806425" y="0"/>
                </a:lnTo>
                <a:lnTo>
                  <a:pt x="806425" y="841619"/>
                </a:lnTo>
                <a:lnTo>
                  <a:pt x="0" y="841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087493" y="5687048"/>
            <a:ext cx="1105705" cy="1107719"/>
          </a:xfrm>
          <a:custGeom>
            <a:avLst/>
            <a:gdLst/>
            <a:ahLst/>
            <a:cxnLst/>
            <a:rect l="l" t="t" r="r" b="b"/>
            <a:pathLst>
              <a:path w="1105705" h="1107719">
                <a:moveTo>
                  <a:pt x="0" y="0"/>
                </a:moveTo>
                <a:lnTo>
                  <a:pt x="1105705" y="0"/>
                </a:lnTo>
                <a:lnTo>
                  <a:pt x="1105705" y="1107719"/>
                </a:lnTo>
                <a:lnTo>
                  <a:pt x="0" y="1107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0354541" y="7780099"/>
            <a:ext cx="723247" cy="826997"/>
          </a:xfrm>
          <a:custGeom>
            <a:avLst/>
            <a:gdLst/>
            <a:ahLst/>
            <a:cxnLst/>
            <a:rect l="l" t="t" r="r" b="b"/>
            <a:pathLst>
              <a:path w="723247" h="826997">
                <a:moveTo>
                  <a:pt x="0" y="0"/>
                </a:moveTo>
                <a:lnTo>
                  <a:pt x="723246" y="0"/>
                </a:lnTo>
                <a:lnTo>
                  <a:pt x="723246" y="826998"/>
                </a:lnTo>
                <a:lnTo>
                  <a:pt x="0" y="826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515312" y="1565652"/>
            <a:ext cx="8032673" cy="91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58"/>
              </a:lnSpc>
            </a:pPr>
            <a:r>
              <a:rPr lang="en-US" sz="6099">
                <a:solidFill>
                  <a:srgbClr val="FFFFFF"/>
                </a:solidFill>
                <a:latin typeface="Aileron Bold"/>
              </a:rPr>
              <a:t>KEY SUMMARY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20460" y="1954523"/>
            <a:ext cx="2952326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Leveraging Dataset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20460" y="5750113"/>
            <a:ext cx="6432765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Excel &amp; SQL: Data Management &amp; 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20460" y="2450238"/>
            <a:ext cx="5296145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Aileron"/>
              </a:rPr>
              <a:t>Supplier information, customer feedback, and real-time inventory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20460" y="6245828"/>
            <a:ext cx="5296145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Aileron"/>
              </a:rPr>
              <a:t>Enables insightful data analysis &amp; ensures secure data management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20460" y="3852318"/>
            <a:ext cx="2952326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IDEF0 Streamlining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20460" y="7647908"/>
            <a:ext cx="5538840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User-friendly Forms for Interaction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20460" y="4348033"/>
            <a:ext cx="491329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Aileron"/>
              </a:rPr>
              <a:t>System functions &amp; flow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20460" y="8143623"/>
            <a:ext cx="491329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Aileron"/>
              </a:rPr>
              <a:t>Enhance interaction experience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15312" y="3662868"/>
            <a:ext cx="7628688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ileron"/>
              </a:rPr>
              <a:t>The third-party platform facilitates efficient automotive transactions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Aileron"/>
            </a:endParaR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ileron"/>
              </a:rPr>
              <a:t>Project integrates IDEF0 modeling, IDEF1X, SQL, and Excel to connect car suppliers and customers seamlessly.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Aileron"/>
            </a:endParaR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ileron"/>
              </a:rPr>
              <a:t>Represents a transformative vision for the tech-driven future of the automotive industry, emphasizing innovation and connectivity.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Ailer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Custom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Aileron</vt:lpstr>
      <vt:lpstr>Calibri</vt:lpstr>
      <vt:lpstr>Arial</vt:lpstr>
      <vt:lpstr>Aileron Heavy</vt:lpstr>
      <vt:lpstr>Roboto Bold</vt:lpstr>
      <vt:lpstr>Roboto</vt:lpstr>
      <vt:lpstr>Aileron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Black modern Business Automotive Presentation</dc:title>
  <dc:creator>Rajvi Mandavia</dc:creator>
  <cp:lastModifiedBy>Rajvi Mandavia</cp:lastModifiedBy>
  <cp:revision>1</cp:revision>
  <dcterms:created xsi:type="dcterms:W3CDTF">2006-08-16T00:00:00Z</dcterms:created>
  <dcterms:modified xsi:type="dcterms:W3CDTF">2023-11-27T20:47:25Z</dcterms:modified>
  <dc:identifier>DAF1VkFIMBA</dc:identifier>
</cp:coreProperties>
</file>